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</p:sldIdLst>
  <p:sldSz cx="7315200" cy="9601200"/>
  <p:notesSz cx="6858000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29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SCWNY\TSCWNYMS17\@Report\Infographic\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SCWNY\TSCWNYMS17\@Report\Infographic\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1111111111111109E-2"/>
          <c:w val="0.97704747000521652"/>
          <c:h val="0.8777777777777777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373-4FB8-9637-EFFC3E636CD9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73-4FB8-9637-EFFC3E636CD9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73-4FB8-9637-EFFC3E636CD9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73-4FB8-9637-EFFC3E636CD9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373-4FB8-9637-EFFC3E636C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'Impact of Service'!$A$2:$A$6</c:f>
              <c:strCache>
                <c:ptCount val="5"/>
                <c:pt idx="0">
                  <c:v>I positively impacted the lives of others. </c:v>
                </c:pt>
                <c:pt idx="1">
                  <c:v>I felt I made a difference in the life of at least one person.</c:v>
                </c:pt>
                <c:pt idx="2">
                  <c:v>The community benefitted from my service. </c:v>
                </c:pt>
                <c:pt idx="3">
                  <c:v>ABLE was worthwhile. </c:v>
                </c:pt>
                <c:pt idx="4">
                  <c:v>ABLE positively impacted my life. </c:v>
                </c:pt>
              </c:strCache>
            </c:strRef>
          </c:cat>
          <c:val>
            <c:numRef>
              <c:f>'Impact of Service'!$B$2:$B$6</c:f>
              <c:numCache>
                <c:formatCode>0%</c:formatCode>
                <c:ptCount val="5"/>
                <c:pt idx="0">
                  <c:v>0.95</c:v>
                </c:pt>
                <c:pt idx="1">
                  <c:v>0.93</c:v>
                </c:pt>
                <c:pt idx="2">
                  <c:v>0.93</c:v>
                </c:pt>
                <c:pt idx="3">
                  <c:v>0.88</c:v>
                </c:pt>
                <c:pt idx="4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373-4FB8-9637-EFFC3E636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43851080"/>
        <c:axId val="324896128"/>
      </c:barChart>
      <c:catAx>
        <c:axId val="24385108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324896128"/>
        <c:crosses val="autoZero"/>
        <c:auto val="1"/>
        <c:lblAlgn val="ctr"/>
        <c:lblOffset val="100"/>
        <c:noMultiLvlLbl val="0"/>
      </c:catAx>
      <c:valAx>
        <c:axId val="324896128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43851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61641709344517E-3"/>
          <c:y val="4.9496741789280645E-2"/>
          <c:w val="0.9010181543931477"/>
          <c:h val="0.90100651642143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Satisfaction!$A$2:$A$5</c:f>
              <c:strCache>
                <c:ptCount val="4"/>
                <c:pt idx="0">
                  <c:v>Enjoyed working with students.</c:v>
                </c:pt>
                <c:pt idx="1">
                  <c:v>Felt supported by other ABLE members. </c:v>
                </c:pt>
                <c:pt idx="2">
                  <c:v>Felt supported by site supervisor. </c:v>
                </c:pt>
                <c:pt idx="3">
                  <c:v>Felt supported by ABLE program staff.</c:v>
                </c:pt>
              </c:strCache>
            </c:strRef>
          </c:cat>
          <c:val>
            <c:numRef>
              <c:f>Satisfaction!$B$2:$B$5</c:f>
              <c:numCache>
                <c:formatCode>0%</c:formatCode>
                <c:ptCount val="4"/>
                <c:pt idx="0">
                  <c:v>0.95</c:v>
                </c:pt>
                <c:pt idx="1">
                  <c:v>0.91</c:v>
                </c:pt>
                <c:pt idx="2">
                  <c:v>0.88</c:v>
                </c:pt>
                <c:pt idx="3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2F-4F96-A2B0-86B701E87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09952848"/>
        <c:axId val="328554760"/>
      </c:barChart>
      <c:catAx>
        <c:axId val="40995284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328554760"/>
        <c:crosses val="autoZero"/>
        <c:auto val="1"/>
        <c:lblAlgn val="ctr"/>
        <c:lblOffset val="100"/>
        <c:noMultiLvlLbl val="0"/>
      </c:catAx>
      <c:valAx>
        <c:axId val="328554760"/>
        <c:scaling>
          <c:orientation val="minMax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40995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0.0875</cdr:y>
    </cdr:from>
    <cdr:to>
      <cdr:x>0.84351</cdr:x>
      <cdr:y>0.22105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1BBAD72-E492-4D5F-BDB3-DA337B0A81C3}"/>
            </a:ext>
          </a:extLst>
        </cdr:cNvPr>
        <cdr:cNvSpPr txBox="1"/>
      </cdr:nvSpPr>
      <cdr:spPr>
        <a:xfrm xmlns:a="http://schemas.openxmlformats.org/drawingml/2006/main">
          <a:off x="0" y="200025"/>
          <a:ext cx="5134003" cy="3053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1D4DEB7D-BF4A-4460-A65B-E73D03B6B55D}" type="TxLink">
            <a:rPr lang="en-US" sz="1400" i="0" u="none" strike="noStrike">
              <a:solidFill>
                <a:srgbClr val="00000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I positively impacted the lives of others. </a:t>
          </a:fld>
          <a:endParaRPr lang="en-US" sz="1050" dirty="0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0.26806</cdr:y>
    </cdr:from>
    <cdr:to>
      <cdr:x>0.83099</cdr:x>
      <cdr:y>0.37368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5B5D573-316C-4BA3-A77D-2EA8298021B1}"/>
            </a:ext>
          </a:extLst>
        </cdr:cNvPr>
        <cdr:cNvSpPr txBox="1"/>
      </cdr:nvSpPr>
      <cdr:spPr>
        <a:xfrm xmlns:a="http://schemas.openxmlformats.org/drawingml/2006/main">
          <a:off x="0" y="612785"/>
          <a:ext cx="5057800" cy="241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FD1BE092-0B84-4396-83CB-509364B25EC0}" type="TxLink">
            <a:rPr lang="en-US" sz="1200" b="0" i="0" u="none" strike="noStrike">
              <a:solidFill>
                <a:schemeClr val="tx2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I felt I made a difference in the life of at least one person.</a:t>
          </a:fld>
          <a:endParaRPr lang="en-US" sz="1050" dirty="0">
            <a:solidFill>
              <a:schemeClr val="tx2">
                <a:lumMod val="50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  <cdr:relSizeAnchor xmlns:cdr="http://schemas.openxmlformats.org/drawingml/2006/chartDrawing">
    <cdr:from>
      <cdr:x>1.64299E-7</cdr:x>
      <cdr:y>0.43889</cdr:y>
    </cdr:from>
    <cdr:to>
      <cdr:x>0.70631</cdr:x>
      <cdr:y>0.5579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F4E900F-E5A4-449F-B3B9-6EE78137E8AE}"/>
            </a:ext>
          </a:extLst>
        </cdr:cNvPr>
        <cdr:cNvSpPr txBox="1"/>
      </cdr:nvSpPr>
      <cdr:spPr>
        <a:xfrm xmlns:a="http://schemas.openxmlformats.org/drawingml/2006/main">
          <a:off x="1" y="1003303"/>
          <a:ext cx="4298938" cy="272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>
              <a:solidFill>
                <a:schemeClr val="tx2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The </a:t>
          </a:r>
          <a:r>
            <a:rPr lang="en-US" sz="1200" dirty="0">
              <a:solidFill>
                <a:schemeClr val="tx2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community benefitted from my service. </a:t>
          </a:r>
        </a:p>
      </cdr:txBody>
    </cdr:sp>
  </cdr:relSizeAnchor>
  <cdr:relSizeAnchor xmlns:cdr="http://schemas.openxmlformats.org/drawingml/2006/chartDrawing">
    <cdr:from>
      <cdr:x>0</cdr:x>
      <cdr:y>0.61806</cdr:y>
    </cdr:from>
    <cdr:to>
      <cdr:x>0.32551</cdr:x>
      <cdr:y>0.73684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EF23D3AC-DA93-4CA3-95A6-04E92735B874}"/>
            </a:ext>
          </a:extLst>
        </cdr:cNvPr>
        <cdr:cNvSpPr txBox="1"/>
      </cdr:nvSpPr>
      <cdr:spPr>
        <a:xfrm xmlns:a="http://schemas.openxmlformats.org/drawingml/2006/main">
          <a:off x="0" y="1412885"/>
          <a:ext cx="1981208" cy="271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4E180BE7-3CC9-48BC-9A36-BBEB78074FE0}" type="TxLink">
            <a:rPr lang="en-US" sz="1200" b="0" i="0" u="none" strike="noStrike">
              <a:solidFill>
                <a:schemeClr val="tx2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ABLE was worthwhile. </a:t>
          </a:fld>
          <a:endParaRPr lang="en-US" sz="1050" dirty="0">
            <a:solidFill>
              <a:schemeClr val="tx2">
                <a:lumMod val="50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0.7875</cdr:y>
    </cdr:from>
    <cdr:to>
      <cdr:x>0.50078</cdr:x>
      <cdr:y>0.91579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53CC09F-8C1E-458B-97C4-E520B5BC4014}"/>
            </a:ext>
          </a:extLst>
        </cdr:cNvPr>
        <cdr:cNvSpPr txBox="1"/>
      </cdr:nvSpPr>
      <cdr:spPr>
        <a:xfrm xmlns:a="http://schemas.openxmlformats.org/drawingml/2006/main">
          <a:off x="0" y="1800225"/>
          <a:ext cx="3047985" cy="293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CB9B1E9B-EEDC-4CA7-B851-071B6B85B409}" type="TxLink">
            <a:rPr lang="en-US" sz="1200" b="0" i="0" u="none" strike="noStrike">
              <a:solidFill>
                <a:schemeClr val="tx2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ABLE positively impacted my life. </a:t>
          </a:fld>
          <a:endParaRPr lang="en-US" sz="1050" dirty="0">
            <a:solidFill>
              <a:schemeClr val="tx2">
                <a:lumMod val="50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0.08562</cdr:y>
    </cdr:from>
    <cdr:to>
      <cdr:x>0.88422</cdr:x>
      <cdr:y>0.23288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946BA36-6E9D-47DF-A84D-65D1606C4343}"/>
            </a:ext>
          </a:extLst>
        </cdr:cNvPr>
        <cdr:cNvSpPr txBox="1"/>
      </cdr:nvSpPr>
      <cdr:spPr>
        <a:xfrm xmlns:a="http://schemas.openxmlformats.org/drawingml/2006/main">
          <a:off x="0" y="241655"/>
          <a:ext cx="3234123" cy="4156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fld id="{8BB6F80E-BE0E-4C35-BC15-E4C3CB193270}" type="TxLink">
            <a:rPr lang="en-US" sz="1300" b="1" i="0" u="none" strike="noStrike" smtClean="0">
              <a:solidFill>
                <a:schemeClr val="accent1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enjoyed working with students.</a:t>
          </a:fld>
          <a:endParaRPr lang="en-US" sz="1300" b="1" dirty="0">
            <a:solidFill>
              <a:schemeClr val="accent1">
                <a:lumMod val="75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0.30479</cdr:y>
    </cdr:from>
    <cdr:to>
      <cdr:x>0.77072</cdr:x>
      <cdr:y>0.46918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8FBA266-880C-4E0A-9186-168DA3819843}"/>
            </a:ext>
          </a:extLst>
        </cdr:cNvPr>
        <cdr:cNvSpPr txBox="1"/>
      </cdr:nvSpPr>
      <cdr:spPr>
        <a:xfrm xmlns:a="http://schemas.openxmlformats.org/drawingml/2006/main">
          <a:off x="0" y="860242"/>
          <a:ext cx="2818985" cy="463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28841DB8-6D61-4D0E-80E9-EAC1542F8114}" type="TxLink">
            <a:rPr lang="en-US" sz="1200" b="1" i="0" u="none" strike="noStrike">
              <a:solidFill>
                <a:schemeClr val="accent1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felt supported by other ABLE members. </a:t>
          </a:fld>
          <a:endParaRPr lang="en-US" sz="1200" b="1" dirty="0">
            <a:solidFill>
              <a:schemeClr val="accent1">
                <a:lumMod val="75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  <cdr:relSizeAnchor xmlns:cdr="http://schemas.openxmlformats.org/drawingml/2006/chartDrawing">
    <cdr:from>
      <cdr:x>2.73403E-7</cdr:x>
      <cdr:y>0.53082</cdr:y>
    </cdr:from>
    <cdr:to>
      <cdr:x>0.77299</cdr:x>
      <cdr:y>0.69178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77C91EF-C1A9-4F6B-9FD7-EADFB51F01F1}"/>
            </a:ext>
          </a:extLst>
        </cdr:cNvPr>
        <cdr:cNvSpPr txBox="1"/>
      </cdr:nvSpPr>
      <cdr:spPr>
        <a:xfrm xmlns:a="http://schemas.openxmlformats.org/drawingml/2006/main">
          <a:off x="1" y="1498191"/>
          <a:ext cx="2827288" cy="4542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E16FC73A-E31D-4EEB-902D-13652807A8AA}" type="TxLink">
            <a:rPr lang="en-US" sz="1200" b="1" i="0" u="none" strike="noStrike">
              <a:solidFill>
                <a:schemeClr val="accent1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felt supported by site supervisor. </a:t>
          </a:fld>
          <a:endParaRPr lang="en-US" sz="1200" b="1" dirty="0">
            <a:solidFill>
              <a:schemeClr val="accent1">
                <a:lumMod val="75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0.75685</cdr:y>
    </cdr:from>
    <cdr:to>
      <cdr:x>0.7639</cdr:x>
      <cdr:y>0.91781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CCA2AA8-A631-4FC6-8BAE-45600E1B83DC}"/>
            </a:ext>
          </a:extLst>
        </cdr:cNvPr>
        <cdr:cNvSpPr txBox="1"/>
      </cdr:nvSpPr>
      <cdr:spPr>
        <a:xfrm xmlns:a="http://schemas.openxmlformats.org/drawingml/2006/main">
          <a:off x="0" y="2136139"/>
          <a:ext cx="2794041" cy="4542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BEECB737-2631-4953-B698-FAB0E148D9B5}" type="TxLink">
            <a:rPr lang="en-US" sz="1200" b="1" i="0" u="none" strike="noStrike">
              <a:solidFill>
                <a:schemeClr val="accent1">
                  <a:lumMod val="7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pPr/>
            <a:t>felt supported by ABLE program staff.</a:t>
          </a:fld>
          <a:endParaRPr lang="en-US" sz="1200" b="1" dirty="0">
            <a:solidFill>
              <a:schemeClr val="accent1">
                <a:lumMod val="75000"/>
              </a:schemeClr>
            </a:solidFill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71308"/>
            <a:ext cx="6217920" cy="3342640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42853"/>
            <a:ext cx="5486400" cy="2318067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0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3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393635"/>
            <a:ext cx="6309360" cy="3993832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425250"/>
            <a:ext cx="6309360" cy="2100262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4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555875"/>
            <a:ext cx="310896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555875"/>
            <a:ext cx="310896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11177"/>
            <a:ext cx="630936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353628"/>
            <a:ext cx="3094672" cy="1153477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507105"/>
            <a:ext cx="3094672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353628"/>
            <a:ext cx="3109913" cy="1153477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507105"/>
            <a:ext cx="3109913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2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15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6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82397"/>
            <a:ext cx="3703320" cy="6823075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382397"/>
            <a:ext cx="3703320" cy="6823075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9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5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11175"/>
            <a:ext cx="1577340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11175"/>
            <a:ext cx="4640580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4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11177"/>
            <a:ext cx="63093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555875"/>
            <a:ext cx="630936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898892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1A8D9-4256-4F73-8712-01021A874EBD}" type="datetimeFigureOut">
              <a:rPr lang="en-US" smtClean="0"/>
              <a:t>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898892"/>
            <a:ext cx="2468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898892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802BF-32A7-432D-996D-1456B3BA4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7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11" Type="http://schemas.openxmlformats.org/officeDocument/2006/relationships/image" Target="../media/image7.png"/><Relationship Id="rId5" Type="http://schemas.openxmlformats.org/officeDocument/2006/relationships/chart" Target="../charts/chart1.xml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hyperlink" Target="http://www.tscwny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lowchart: Process 23">
            <a:extLst>
              <a:ext uri="{FF2B5EF4-FFF2-40B4-BE49-F238E27FC236}">
                <a16:creationId xmlns:a16="http://schemas.microsoft.com/office/drawing/2014/main" id="{EEF07317-2003-4972-A634-BA464BDBAB07}"/>
              </a:ext>
            </a:extLst>
          </p:cNvPr>
          <p:cNvSpPr/>
          <p:nvPr/>
        </p:nvSpPr>
        <p:spPr>
          <a:xfrm>
            <a:off x="5116135" y="4646635"/>
            <a:ext cx="2205093" cy="4954565"/>
          </a:xfrm>
          <a:prstGeom prst="flowChartProcess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63114420-7210-40DE-92A3-29997608EE14}"/>
              </a:ext>
            </a:extLst>
          </p:cNvPr>
          <p:cNvSpPr/>
          <p:nvPr/>
        </p:nvSpPr>
        <p:spPr>
          <a:xfrm rot="5400000">
            <a:off x="3245489" y="6740239"/>
            <a:ext cx="4529807" cy="360229"/>
          </a:xfrm>
          <a:prstGeom prst="triangle">
            <a:avLst>
              <a:gd name="adj" fmla="val 51714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A1184926-CA75-4105-A8E7-F0F56A7413EA}"/>
              </a:ext>
            </a:extLst>
          </p:cNvPr>
          <p:cNvSpPr/>
          <p:nvPr/>
        </p:nvSpPr>
        <p:spPr>
          <a:xfrm>
            <a:off x="3504798" y="4646635"/>
            <a:ext cx="1839598" cy="4756458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04748"/>
            <a:ext cx="7315200" cy="1696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48ADF5-94A9-4C27-821C-A4EFE34C662A}"/>
              </a:ext>
            </a:extLst>
          </p:cNvPr>
          <p:cNvSpPr/>
          <p:nvPr/>
        </p:nvSpPr>
        <p:spPr>
          <a:xfrm>
            <a:off x="1503947" y="0"/>
            <a:ext cx="5811253" cy="81868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3947" y="24619"/>
            <a:ext cx="5414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Peignot" panose="00000400000000000000" pitchFamily="2" charset="0"/>
              </a:rPr>
              <a:t>Voices from ABLE Members</a:t>
            </a:r>
          </a:p>
          <a:p>
            <a:r>
              <a:rPr lang="en-US" sz="1100" dirty="0"/>
              <a:t>ABLE builds more than just Buffalo’s students’ lives.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A14F84-2434-4A63-8D28-C1E4D5648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8" y="97851"/>
            <a:ext cx="794084" cy="720829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8C72110-4B91-4501-8A86-5DEE96C12A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953637"/>
              </p:ext>
            </p:extLst>
          </p:nvPr>
        </p:nvGraphicFramePr>
        <p:xfrm>
          <a:off x="0" y="1324960"/>
          <a:ext cx="6086475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CA5FA80-F1B8-4605-B9DE-B3FD670B2866}"/>
              </a:ext>
            </a:extLst>
          </p:cNvPr>
          <p:cNvSpPr txBox="1"/>
          <p:nvPr/>
        </p:nvSpPr>
        <p:spPr>
          <a:xfrm>
            <a:off x="-52183" y="980971"/>
            <a:ext cx="6320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ABLE also builds the lives of community &amp; ABLE members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16C63-54CC-4698-B2B5-7FEADD6B49F4}"/>
              </a:ext>
            </a:extLst>
          </p:cNvPr>
          <p:cNvSpPr txBox="1"/>
          <p:nvPr/>
        </p:nvSpPr>
        <p:spPr>
          <a:xfrm>
            <a:off x="-52183" y="1213689"/>
            <a:ext cx="37097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ABLE members believe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FCADEFC-DC98-45EF-B8FF-612F2C1236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480515"/>
              </p:ext>
            </p:extLst>
          </p:nvPr>
        </p:nvGraphicFramePr>
        <p:xfrm>
          <a:off x="0" y="4781430"/>
          <a:ext cx="3248525" cy="267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EAA9E9B-8CC7-408B-8FE4-81619AD7C980}"/>
              </a:ext>
            </a:extLst>
          </p:cNvPr>
          <p:cNvSpPr txBox="1"/>
          <p:nvPr/>
        </p:nvSpPr>
        <p:spPr>
          <a:xfrm>
            <a:off x="-52183" y="4531053"/>
            <a:ext cx="38380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ABLE members build strong relationships.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18C47B-9BA1-4506-8E2D-65405ADA522E}"/>
              </a:ext>
            </a:extLst>
          </p:cNvPr>
          <p:cNvSpPr txBox="1"/>
          <p:nvPr/>
        </p:nvSpPr>
        <p:spPr>
          <a:xfrm>
            <a:off x="-52183" y="4747783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ABLE members: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4EAAFA-A4CC-40D4-86E6-57215BFA0515}"/>
              </a:ext>
            </a:extLst>
          </p:cNvPr>
          <p:cNvSpPr txBox="1"/>
          <p:nvPr/>
        </p:nvSpPr>
        <p:spPr>
          <a:xfrm>
            <a:off x="563524" y="7623769"/>
            <a:ext cx="16122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 really leaned on my fellow ABLE members &amp; we built a strong circle of friendship &amp; camaraderie.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0429F5-30F2-4F49-9E75-0634AD454394}"/>
              </a:ext>
            </a:extLst>
          </p:cNvPr>
          <p:cNvSpPr txBox="1"/>
          <p:nvPr/>
        </p:nvSpPr>
        <p:spPr>
          <a:xfrm>
            <a:off x="503942" y="8441666"/>
            <a:ext cx="151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- ABLE member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B6BA7B-1150-452B-B3A8-274E01E40BD8}"/>
              </a:ext>
            </a:extLst>
          </p:cNvPr>
          <p:cNvSpPr txBox="1"/>
          <p:nvPr/>
        </p:nvSpPr>
        <p:spPr>
          <a:xfrm>
            <a:off x="1519916" y="3547170"/>
            <a:ext cx="4275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 have learned much more about this community, myself, and my own impact on the lives of others around me.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CB99F4-1E9B-49BB-9F25-82FFF6A9DB44}"/>
              </a:ext>
            </a:extLst>
          </p:cNvPr>
          <p:cNvSpPr txBox="1"/>
          <p:nvPr/>
        </p:nvSpPr>
        <p:spPr>
          <a:xfrm>
            <a:off x="3871906" y="4202115"/>
            <a:ext cx="151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- ABLE member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5E6217-15A0-4D78-9E2D-007D363ECA52}"/>
              </a:ext>
            </a:extLst>
          </p:cNvPr>
          <p:cNvSpPr txBox="1"/>
          <p:nvPr/>
        </p:nvSpPr>
        <p:spPr>
          <a:xfrm>
            <a:off x="3408385" y="4655450"/>
            <a:ext cx="210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+mj-lt"/>
              </a:rPr>
              <a:t>Member Skill Growth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7A6F01-AA9A-42F7-AB9A-3EC8F2BA74D8}"/>
              </a:ext>
            </a:extLst>
          </p:cNvPr>
          <p:cNvSpPr txBox="1"/>
          <p:nvPr/>
        </p:nvSpPr>
        <p:spPr>
          <a:xfrm>
            <a:off x="5677313" y="4655450"/>
            <a:ext cx="1683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Career Plans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12A7029-B64D-4085-8ED1-1BEBF88FBEB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296" y="6467117"/>
            <a:ext cx="685800" cy="6858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B8492A0-569F-465D-97B1-D09E70D4F2B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296" y="5777399"/>
            <a:ext cx="685800" cy="6858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FDE4D23-1FCC-4845-B4CE-322EDB4C084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444" y="5108427"/>
            <a:ext cx="685800" cy="6858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EADEBCD-FC48-4178-89E4-0DB0DF7D5F96}"/>
              </a:ext>
            </a:extLst>
          </p:cNvPr>
          <p:cNvSpPr txBox="1"/>
          <p:nvPr/>
        </p:nvSpPr>
        <p:spPr>
          <a:xfrm>
            <a:off x="4238495" y="6613373"/>
            <a:ext cx="1271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Communication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45579E-8042-4CF8-A62C-53197E86C01E}"/>
              </a:ext>
            </a:extLst>
          </p:cNvPr>
          <p:cNvSpPr txBox="1"/>
          <p:nvPr/>
        </p:nvSpPr>
        <p:spPr>
          <a:xfrm>
            <a:off x="4198584" y="5844152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Confidence &amp; Leadership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C57855-A733-4ABB-9240-346E56939AD3}"/>
              </a:ext>
            </a:extLst>
          </p:cNvPr>
          <p:cNvSpPr txBox="1"/>
          <p:nvPr/>
        </p:nvSpPr>
        <p:spPr>
          <a:xfrm>
            <a:off x="4244243" y="5334358"/>
            <a:ext cx="1033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Empathy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C9B3A2-98A1-44BC-BF20-E58026DD3952}"/>
              </a:ext>
            </a:extLst>
          </p:cNvPr>
          <p:cNvSpPr txBox="1"/>
          <p:nvPr/>
        </p:nvSpPr>
        <p:spPr>
          <a:xfrm>
            <a:off x="3556296" y="7183008"/>
            <a:ext cx="1318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-3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92%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F909AE-826E-47DD-BE42-C65418D3A6A8}"/>
              </a:ext>
            </a:extLst>
          </p:cNvPr>
          <p:cNvSpPr txBox="1"/>
          <p:nvPr/>
        </p:nvSpPr>
        <p:spPr>
          <a:xfrm>
            <a:off x="3698468" y="7765091"/>
            <a:ext cx="102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6">
                    <a:lumMod val="50000"/>
                  </a:schemeClr>
                </a:solidFill>
              </a:rPr>
              <a:t>of members report increased understanding of the impact of poverty.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C2BAD3-2A5A-4ED6-B28D-98BDBF0F3409}"/>
              </a:ext>
            </a:extLst>
          </p:cNvPr>
          <p:cNvSpPr txBox="1"/>
          <p:nvPr/>
        </p:nvSpPr>
        <p:spPr>
          <a:xfrm>
            <a:off x="5919404" y="7187764"/>
            <a:ext cx="1225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-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79%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321770-A571-4B07-8184-BD8D49C25E5E}"/>
              </a:ext>
            </a:extLst>
          </p:cNvPr>
          <p:cNvSpPr txBox="1"/>
          <p:nvPr/>
        </p:nvSpPr>
        <p:spPr>
          <a:xfrm>
            <a:off x="6081101" y="7753411"/>
            <a:ext cx="8870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6">
                    <a:lumMod val="50000"/>
                  </a:schemeClr>
                </a:solidFill>
              </a:rPr>
              <a:t>of members are more interested in working in high-need communities.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3D06143-0916-4B60-933A-1CD5211AC642}"/>
              </a:ext>
            </a:extLst>
          </p:cNvPr>
          <p:cNvGrpSpPr/>
          <p:nvPr/>
        </p:nvGrpSpPr>
        <p:grpSpPr>
          <a:xfrm>
            <a:off x="5801865" y="4996722"/>
            <a:ext cx="562507" cy="2239483"/>
            <a:chOff x="2228520" y="4890093"/>
            <a:chExt cx="562507" cy="2239483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1446F9A-9736-40D9-98BA-DD3A0C7E2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520" y="4890093"/>
              <a:ext cx="548640" cy="548640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D1988B9-4C26-4BF4-A427-D654947A4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460" y="5402137"/>
              <a:ext cx="548640" cy="54864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36E22195-9636-432F-92CF-AA6BF576A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520" y="5981280"/>
              <a:ext cx="548640" cy="54864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3D63ED0-FC3A-491E-BA95-2E266CF59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387" y="6580936"/>
              <a:ext cx="548640" cy="548640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6905B59-6E86-4716-8F8F-506DBF0ED29F}"/>
              </a:ext>
            </a:extLst>
          </p:cNvPr>
          <p:cNvSpPr txBox="1"/>
          <p:nvPr/>
        </p:nvSpPr>
        <p:spPr>
          <a:xfrm>
            <a:off x="6359781" y="5128311"/>
            <a:ext cx="1198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Teacher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9CC26F-65A7-483C-A048-E6A02B1929E3}"/>
              </a:ext>
            </a:extLst>
          </p:cNvPr>
          <p:cNvSpPr txBox="1"/>
          <p:nvPr/>
        </p:nvSpPr>
        <p:spPr>
          <a:xfrm>
            <a:off x="6359781" y="5672704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Non-profit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789499-2860-44BA-935D-EF476E7649CE}"/>
              </a:ext>
            </a:extLst>
          </p:cNvPr>
          <p:cNvSpPr txBox="1"/>
          <p:nvPr/>
        </p:nvSpPr>
        <p:spPr>
          <a:xfrm>
            <a:off x="6321719" y="6201749"/>
            <a:ext cx="1350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Education </a:t>
            </a:r>
          </a:p>
          <a:p>
            <a:r>
              <a:rPr lang="en-US" sz="1000" dirty="0"/>
              <a:t>Policy-making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27068B-0894-4E2D-8229-9FB487782FDF}"/>
              </a:ext>
            </a:extLst>
          </p:cNvPr>
          <p:cNvSpPr txBox="1"/>
          <p:nvPr/>
        </p:nvSpPr>
        <p:spPr>
          <a:xfrm>
            <a:off x="6362445" y="6850603"/>
            <a:ext cx="1143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Social Work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A5627D9-7746-4ABE-9AD6-0AC5F64BEECE}"/>
              </a:ext>
            </a:extLst>
          </p:cNvPr>
          <p:cNvSpPr txBox="1"/>
          <p:nvPr/>
        </p:nvSpPr>
        <p:spPr>
          <a:xfrm>
            <a:off x="645605" y="3006414"/>
            <a:ext cx="724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b="1" dirty="0">
                <a:solidFill>
                  <a:schemeClr val="accent6">
                    <a:lumMod val="50000"/>
                  </a:schemeClr>
                </a:solidFill>
              </a:rPr>
              <a:t>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1A895A-A1FC-4BD6-8B2F-B121887D2253}"/>
              </a:ext>
            </a:extLst>
          </p:cNvPr>
          <p:cNvSpPr txBox="1"/>
          <p:nvPr/>
        </p:nvSpPr>
        <p:spPr>
          <a:xfrm flipV="1">
            <a:off x="5796132" y="2566550"/>
            <a:ext cx="724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b="1" dirty="0">
                <a:solidFill>
                  <a:schemeClr val="accent6">
                    <a:lumMod val="50000"/>
                  </a:schemeClr>
                </a:solidFill>
              </a:rPr>
              <a:t>“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8E6D6FA-8E3C-4118-AA9B-F98ED96DC5E8}"/>
              </a:ext>
            </a:extLst>
          </p:cNvPr>
          <p:cNvSpPr txBox="1"/>
          <p:nvPr/>
        </p:nvSpPr>
        <p:spPr>
          <a:xfrm>
            <a:off x="1355" y="7186506"/>
            <a:ext cx="7240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50000"/>
                  </a:schemeClr>
                </a:solidFill>
              </a:rPr>
              <a:t>“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540C86C-C6FC-4C17-B489-682C26166392}"/>
              </a:ext>
            </a:extLst>
          </p:cNvPr>
          <p:cNvSpPr txBox="1"/>
          <p:nvPr/>
        </p:nvSpPr>
        <p:spPr>
          <a:xfrm flipV="1">
            <a:off x="1813737" y="7441926"/>
            <a:ext cx="7240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50000"/>
                  </a:schemeClr>
                </a:solidFill>
              </a:rPr>
              <a:t>“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6B1F9D-7678-4A0F-92DB-0251E2B15533}"/>
              </a:ext>
            </a:extLst>
          </p:cNvPr>
          <p:cNvSpPr txBox="1"/>
          <p:nvPr/>
        </p:nvSpPr>
        <p:spPr>
          <a:xfrm>
            <a:off x="0" y="9403093"/>
            <a:ext cx="5754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more information on ABLE </a:t>
            </a:r>
            <a:r>
              <a:rPr 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or The Service Collaborative of WNY,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visit </a:t>
            </a:r>
            <a:r>
              <a:rPr lang="en-US" sz="800" dirty="0">
                <a:solidFill>
                  <a:schemeClr val="accent6"/>
                </a:solidFill>
                <a:hlinkClick r:id="rId14"/>
              </a:rPr>
              <a:t>http://www.tscwny.org</a:t>
            </a:r>
            <a:r>
              <a:rPr lang="en-US" sz="800" dirty="0">
                <a:solidFill>
                  <a:schemeClr val="accent6"/>
                </a:solidFill>
              </a:rPr>
              <a:t>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392B6E-B2CC-4257-937A-2788647E8EB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7492" y="7436778"/>
            <a:ext cx="1152381" cy="1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27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C ABLE">
      <a:dk1>
        <a:sysClr val="windowText" lastClr="000000"/>
      </a:dk1>
      <a:lt1>
        <a:sysClr val="window" lastClr="FFFFFF"/>
      </a:lt1>
      <a:dk2>
        <a:srgbClr val="4D4D4D"/>
      </a:dk2>
      <a:lt2>
        <a:srgbClr val="E7E6E6"/>
      </a:lt2>
      <a:accent1>
        <a:srgbClr val="FFC526"/>
      </a:accent1>
      <a:accent2>
        <a:srgbClr val="FFC83C"/>
      </a:accent2>
      <a:accent3>
        <a:srgbClr val="676767"/>
      </a:accent3>
      <a:accent4>
        <a:srgbClr val="A9A8A4"/>
      </a:accent4>
      <a:accent5>
        <a:srgbClr val="FFFF66"/>
      </a:accent5>
      <a:accent6>
        <a:srgbClr val="800080"/>
      </a:accent6>
      <a:hlink>
        <a:srgbClr val="0563C1"/>
      </a:hlink>
      <a:folHlink>
        <a:srgbClr val="954F72"/>
      </a:folHlink>
    </a:clrScheme>
    <a:fontScheme name="TSC ABLE">
      <a:majorFont>
        <a:latin typeface="Peignot"/>
        <a:ea typeface=""/>
        <a:cs typeface=""/>
      </a:majorFont>
      <a:minorFont>
        <a:latin typeface="Centur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</TotalTime>
  <Words>168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Century</vt:lpstr>
      <vt:lpstr>Open Sans Light</vt:lpstr>
      <vt:lpstr>Peignot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Holbrook</dc:creator>
  <cp:lastModifiedBy>Komani Lundquist</cp:lastModifiedBy>
  <cp:revision>51</cp:revision>
  <cp:lastPrinted>2017-07-06T17:11:16Z</cp:lastPrinted>
  <dcterms:created xsi:type="dcterms:W3CDTF">2017-06-13T14:52:05Z</dcterms:created>
  <dcterms:modified xsi:type="dcterms:W3CDTF">2017-09-11T19:27:04Z</dcterms:modified>
</cp:coreProperties>
</file>